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10/9/2012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1800" y="533400"/>
            <a:ext cx="3429000" cy="1524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62400" y="60198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dirty="0" smtClean="0">
                <a:latin typeface="NikoshBAN" pitchFamily="2" charset="0"/>
                <a:cs typeface="NikoshBAN" pitchFamily="2" charset="0"/>
              </a:rPr>
              <a:t>সম্পাদনায়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ঃ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খন্দকার আজিমুল হক পাপ্পু</a:t>
            </a:r>
          </a:p>
          <a:p>
            <a:pPr algn="r"/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প্রভাষক, ঢাকা রেসিডেনসিয়াল মডেল কলেজ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2514600" y="2438400"/>
            <a:ext cx="685800" cy="6096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3505200" y="2438400"/>
            <a:ext cx="685800" cy="6096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648200" y="2438400"/>
            <a:ext cx="685800" cy="609600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5791200" y="2438400"/>
            <a:ext cx="685800" cy="609600"/>
          </a:xfrm>
          <a:prstGeom prst="star5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010400" y="2438400"/>
            <a:ext cx="685800" cy="609600"/>
          </a:xfrm>
          <a:prstGeom prst="star5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29000" y="7620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স্বাগতম</a:t>
            </a:r>
            <a:endParaRPr lang="en-AU" sz="72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35814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LightBAN" pitchFamily="2" charset="0"/>
                <a:cs typeface="NikoshLightBAN" pitchFamily="2" charset="0"/>
              </a:rPr>
              <a:t>নবম শ্রেণি (পদার্থবিজ্ঞান)</a:t>
            </a:r>
            <a:endParaRPr lang="en-AU" sz="4800" dirty="0">
              <a:latin typeface="NikoshLightBAN" pitchFamily="2" charset="0"/>
              <a:cs typeface="NikoshLightBAN" pitchFamily="2" charset="0"/>
            </a:endParaRPr>
          </a:p>
        </p:txBody>
      </p:sp>
      <p:pic>
        <p:nvPicPr>
          <p:cNvPr id="11" name="Picture 10" descr="DRMC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152400"/>
            <a:ext cx="933450" cy="1123950"/>
          </a:xfrm>
          <a:prstGeom prst="rect">
            <a:avLst/>
          </a:prstGeom>
        </p:spPr>
      </p:pic>
      <p:pic>
        <p:nvPicPr>
          <p:cNvPr id="12" name="Picture 11" descr="Section02_Figure04_Refraction_GlassSla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0" y="0"/>
            <a:ext cx="2286000" cy="1600200"/>
          </a:xfrm>
          <a:prstGeom prst="rect">
            <a:avLst/>
          </a:prstGeom>
        </p:spPr>
      </p:pic>
      <p:pic>
        <p:nvPicPr>
          <p:cNvPr id="13" name="Picture 12" descr="i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4648200"/>
            <a:ext cx="2381250" cy="137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381000"/>
            <a:ext cx="54864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latin typeface="NikoshLightBAN" pitchFamily="2" charset="0"/>
                <a:cs typeface="NikoshLightBAN" pitchFamily="2" charset="0"/>
              </a:rPr>
              <a:t>গাণিতিক সমস্যা</a:t>
            </a:r>
            <a:endParaRPr lang="en-AU" sz="4400" b="1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286000"/>
            <a:ext cx="7467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একটি প্রতিসরণের ঘটনায় আপতন কোণের মান পাওয়া গেল</a:t>
            </a:r>
            <a:r>
              <a:rPr lang="en-AU" sz="3200" dirty="0" smtClean="0">
                <a:latin typeface="NikoshLightBAN" pitchFamily="2" charset="0"/>
                <a:cs typeface="NikoshLightBAN" pitchFamily="2" charset="0"/>
              </a:rPr>
              <a:t> </a:t>
            </a:r>
            <a:r>
              <a:rPr lang="en-AU" sz="3200" dirty="0" smtClean="0">
                <a:latin typeface="Arial Rounded MT Bold" pitchFamily="34" charset="0"/>
                <a:cs typeface="NikoshLightBAN" pitchFamily="2" charset="0"/>
              </a:rPr>
              <a:t>30</a:t>
            </a:r>
            <a:r>
              <a:rPr lang="en-AU" sz="3200" dirty="0" smtClean="0">
                <a:latin typeface="Times New Roman"/>
                <a:cs typeface="Times New Roman"/>
              </a:rPr>
              <a:t>˚</a:t>
            </a:r>
            <a:r>
              <a:rPr lang="en-AU" sz="3200" dirty="0" smtClean="0">
                <a:latin typeface="NikoshLightBAN" pitchFamily="2" charset="0"/>
                <a:cs typeface="NikoshLightBAN" pitchFamily="2" charset="0"/>
              </a:rPr>
              <a:t>,</a:t>
            </a:r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 যদি প্রতিসরণাঙ্ক</a:t>
            </a:r>
            <a:r>
              <a:rPr lang="en-AU" sz="3200" dirty="0" smtClean="0">
                <a:latin typeface="NikoshLightBAN" pitchFamily="2" charset="0"/>
                <a:cs typeface="NikoshLightBAN" pitchFamily="2" charset="0"/>
              </a:rPr>
              <a:t> </a:t>
            </a:r>
            <a:r>
              <a:rPr lang="en-AU" sz="3200" dirty="0" smtClean="0">
                <a:latin typeface="Arial Rounded MT Bold" pitchFamily="34" charset="0"/>
                <a:cs typeface="NikoshLightBAN" pitchFamily="2" charset="0"/>
              </a:rPr>
              <a:t>1.5</a:t>
            </a:r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 হয় তাহলে প্রতিসরণ কোণ কত?</a:t>
            </a:r>
            <a:endParaRPr lang="en-AU" sz="32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examiner.com/images/blog/wysiwyg/image/iStock_000007651615X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600200"/>
            <a:ext cx="4203113" cy="41910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2438400" y="152400"/>
            <a:ext cx="4343400" cy="15240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কোন প্রশ্ন?</a:t>
            </a:r>
            <a:endParaRPr lang="en-US" sz="80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14600" y="152400"/>
            <a:ext cx="4114800" cy="1295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বাড়ীর কাজ</a:t>
            </a:r>
            <a:endParaRPr lang="en-US" sz="80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3124200"/>
            <a:ext cx="838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সূর্যাস্ত দেখতে হলে একটি মাছকে কোন দিকে কত কোণে তাকাতে হবে?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38400" y="304800"/>
            <a:ext cx="4191000" cy="914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533400"/>
            <a:ext cx="5638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নিচের চিত্রে কি দেখা যাচ্ছে?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C0017315-Refraction-SP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19400" y="1371600"/>
            <a:ext cx="3810000" cy="431653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533400"/>
            <a:ext cx="64770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তাহলে আমাদের আজকের পাঠের বিষয় কী?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5791200"/>
            <a:ext cx="5638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676400" y="3581400"/>
            <a:ext cx="5562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343400" y="1524000"/>
            <a:ext cx="76200" cy="41910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1295400"/>
            <a:ext cx="2590800" cy="228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19600" y="3581400"/>
            <a:ext cx="990600" cy="2743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16200000">
            <a:off x="3771900" y="2324100"/>
            <a:ext cx="1104900" cy="118110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Arc 10"/>
          <p:cNvSpPr/>
          <p:nvPr/>
        </p:nvSpPr>
        <p:spPr>
          <a:xfrm rot="4776326">
            <a:off x="4016610" y="4521893"/>
            <a:ext cx="727323" cy="1181100"/>
          </a:xfrm>
          <a:prstGeom prst="arc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/>
          <p:cNvSpPr txBox="1"/>
          <p:nvPr/>
        </p:nvSpPr>
        <p:spPr>
          <a:xfrm>
            <a:off x="1752600" y="228600"/>
            <a:ext cx="5638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15200" y="3352800"/>
            <a:ext cx="1676400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বিভেদতল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0" y="1600200"/>
            <a:ext cx="16764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হালকা মাধ্যম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5029200"/>
            <a:ext cx="1676400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ঘন মাধ্যম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33400" y="1752600"/>
            <a:ext cx="16764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আপতিত রশ্নি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10200" y="5791200"/>
            <a:ext cx="21336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প্রতিসরিত রশ্নি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8600"/>
            <a:ext cx="5638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প্রতিসরণের ২টি শর্ত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209800"/>
            <a:ext cx="624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আপতিত রশ্নি, প্রতিসরিত রশ্নি ও আপতন বিন্দুতে অঙ্কিত অভিলম্ব একই সমতলে থাকে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3352800"/>
            <a:ext cx="624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এক জোড়া নির্দিষ্ট মাধ্যম ও নির্দিষ্ট বর্ণের আলোক রশ্নির জন্য আপতন কোণের সাইন ও প্রতিসরণ কোণের সাইনের অনুপাত একটি ধ্রুব সংখ্যা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8600"/>
            <a:ext cx="56388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চিত্র দেখে বল কোনটি ঘন মাধ্যম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457200" y="26670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00200" y="1600200"/>
            <a:ext cx="0" cy="2209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1600200" y="2209800"/>
            <a:ext cx="15240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990600" y="2667000"/>
            <a:ext cx="60960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1430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LightBAN" pitchFamily="2" charset="0"/>
                <a:cs typeface="NikoshLightBAN" pitchFamily="2" charset="0"/>
              </a:rPr>
              <a:t>চিত্র ১</a:t>
            </a:r>
            <a:endParaRPr lang="en-AU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19812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a</a:t>
            </a:r>
            <a:endParaRPr lang="en-AU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32766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b</a:t>
            </a:r>
            <a:endParaRPr lang="en-AU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19800" y="1676400"/>
            <a:ext cx="0" cy="22098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019800" y="1600200"/>
            <a:ext cx="838200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572000" y="2743200"/>
            <a:ext cx="1447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724400" y="2743200"/>
            <a:ext cx="26670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800600" y="22860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a</a:t>
            </a:r>
            <a:endParaRPr lang="en-AU" dirty="0"/>
          </a:p>
        </p:txBody>
      </p:sp>
      <p:sp>
        <p:nvSpPr>
          <p:cNvPr id="26" name="TextBox 25"/>
          <p:cNvSpPr txBox="1"/>
          <p:nvPr/>
        </p:nvSpPr>
        <p:spPr>
          <a:xfrm>
            <a:off x="4876800" y="3429000"/>
            <a:ext cx="914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/>
              <a:t>b</a:t>
            </a:r>
            <a:endParaRPr lang="en-AU" dirty="0"/>
          </a:p>
        </p:txBody>
      </p:sp>
      <p:sp>
        <p:nvSpPr>
          <p:cNvPr id="27" name="TextBox 26"/>
          <p:cNvSpPr txBox="1"/>
          <p:nvPr/>
        </p:nvSpPr>
        <p:spPr>
          <a:xfrm>
            <a:off x="5334000" y="3962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LightBAN" pitchFamily="2" charset="0"/>
                <a:cs typeface="NikoshLightBAN" pitchFamily="2" charset="0"/>
              </a:rPr>
              <a:t>চিত্র ২</a:t>
            </a:r>
            <a:endParaRPr lang="en-AU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6800" y="4419600"/>
            <a:ext cx="16002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en-AU" dirty="0" smtClean="0"/>
              <a:t>b</a:t>
            </a:r>
            <a:r>
              <a:rPr lang="bn-BD" dirty="0" smtClean="0"/>
              <a:t> মাধ্যম ঘন</a:t>
            </a:r>
            <a:endParaRPr lang="en-AU" dirty="0"/>
          </a:p>
        </p:txBody>
      </p:sp>
      <p:sp>
        <p:nvSpPr>
          <p:cNvPr id="30" name="TextBox 29"/>
          <p:cNvSpPr txBox="1"/>
          <p:nvPr/>
        </p:nvSpPr>
        <p:spPr>
          <a:xfrm>
            <a:off x="5181600" y="4419600"/>
            <a:ext cx="1524000" cy="369332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dirty="0" smtClean="0"/>
              <a:t> </a:t>
            </a:r>
            <a:r>
              <a:rPr lang="en-AU" dirty="0" smtClean="0"/>
              <a:t>a </a:t>
            </a:r>
            <a:r>
              <a:rPr lang="bn-BD" dirty="0" smtClean="0"/>
              <a:t>মাধ্যম ঘন</a:t>
            </a:r>
            <a:endParaRPr lang="en-AU" dirty="0"/>
          </a:p>
        </p:txBody>
      </p:sp>
      <p:sp>
        <p:nvSpPr>
          <p:cNvPr id="31" name="TextBox 30"/>
          <p:cNvSpPr txBox="1"/>
          <p:nvPr/>
        </p:nvSpPr>
        <p:spPr>
          <a:xfrm>
            <a:off x="0" y="5105400"/>
            <a:ext cx="9144000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ঘন মাধ্যম হতে হালকা মাধ্যমে প্রবেশের সময় আলো অভিলম্ব হতে দূরে সরে যায়</a:t>
            </a:r>
            <a:endParaRPr lang="en-AU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0" y="5562600"/>
            <a:ext cx="9144000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হালকা মাধ্যম হতে ঘন মাধ্যমে প্রবেশের সময় আলো অভিলম্বের দিকে সরে যায়</a:t>
            </a:r>
            <a:endParaRPr lang="en-AU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1" grpId="0" animBg="1"/>
      <p:bldP spid="3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905000"/>
            <a:ext cx="7620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এক জোড়া নির্দিষ্ট মাধ্যম ও নির্দিষ্ট বর্ণের আলোক রশ্নির জন্য আপতন কোণের সাইন ও প্রতিসরণ কোণের সাইনের অনুপাত একটি ধ্রুব সংখ্যা, একে ১ম মাধ্যম সাপেক্ষে ২য় মাধ্যমের প্রতিসরণাঙ্ক বলে</a:t>
            </a:r>
          </a:p>
          <a:p>
            <a:pPr algn="just"/>
            <a:endParaRPr lang="bn-BD" sz="3200" dirty="0" smtClean="0">
              <a:latin typeface="NikoshLightBAN" pitchFamily="2" charset="0"/>
              <a:cs typeface="NikoshLightBAN" pitchFamily="2" charset="0"/>
            </a:endParaRPr>
          </a:p>
          <a:p>
            <a:pPr algn="just"/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একে </a:t>
            </a:r>
            <a:r>
              <a:rPr lang="en-AU" sz="3200" dirty="0" smtClean="0">
                <a:latin typeface="Times New Roman"/>
                <a:cs typeface="Times New Roman"/>
              </a:rPr>
              <a:t>η</a:t>
            </a:r>
            <a:r>
              <a:rPr lang="bn-BD" sz="3200" dirty="0" smtClean="0">
                <a:latin typeface="Times New Roman"/>
                <a:cs typeface="Times New Roman"/>
              </a:rPr>
              <a:t> </a:t>
            </a:r>
            <a:r>
              <a:rPr lang="bn-BD" sz="3200" dirty="0" smtClean="0">
                <a:latin typeface="NikoshLightBAN" pitchFamily="2" charset="0"/>
                <a:cs typeface="NikoshLightBAN" pitchFamily="2" charset="0"/>
              </a:rPr>
              <a:t>দ্বারা প্রকাশ করা হয়।</a:t>
            </a:r>
            <a:endParaRPr lang="en-AU" sz="32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2286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86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4478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প্রকারভেদ ২ ধরনের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276600"/>
            <a:ext cx="3048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পরম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24400" y="3276600"/>
            <a:ext cx="3810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আপেক্ষিক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তাহলে বল প্রতিসরণাঙ্ক সম্পর্কে কোনটি সঠিক?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16764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১। প্রতিসরণাঙ্ক আপতন কোণের উপর নির্ভর করে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২। প্রতিসরণাঙ্ক আলোর রঙ এর উপর নির্ভর করে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819400"/>
            <a:ext cx="7239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৩। পরম প্রতিসরণাঙ্ক বায়ুর সাপেক্ষে ধরা হয়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9400" y="16002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মিথ্যা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29400" y="21336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26670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381000"/>
            <a:ext cx="54102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LightBAN" pitchFamily="2" charset="0"/>
                <a:cs typeface="NikoshLightBAN" pitchFamily="2" charset="0"/>
              </a:rPr>
              <a:t>একটি ভিডিও চিত্র</a:t>
            </a:r>
            <a:endParaRPr lang="en-AU" sz="2400" dirty="0">
              <a:latin typeface="NikoshLightBAN" pitchFamily="2" charset="0"/>
              <a:cs typeface="NikoshLightBAN" pitchFamily="2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14800" y="3043238"/>
          <a:ext cx="914400" cy="771525"/>
        </p:xfrm>
        <a:graphic>
          <a:graphicData uri="http://schemas.openxmlformats.org/presentationml/2006/ole">
            <p:oleObj spid="_x0000_s1027" name="Packager Shell Object" showAsIcon="1" r:id="rId3" imgW="914400" imgH="77148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374</TotalTime>
  <Words>255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Concourse</vt:lpstr>
      <vt:lpstr>Package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কোন প্রশ্ন?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Pappu</dc:creator>
  <cp:lastModifiedBy>Pappu</cp:lastModifiedBy>
  <cp:revision>34</cp:revision>
  <dcterms:created xsi:type="dcterms:W3CDTF">2006-08-16T00:00:00Z</dcterms:created>
  <dcterms:modified xsi:type="dcterms:W3CDTF">2012-10-09T16:29:01Z</dcterms:modified>
</cp:coreProperties>
</file>